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</p:sldMasterIdLst>
  <p:notesMasterIdLst>
    <p:notesMasterId r:id="rId14"/>
  </p:notesMasterIdLst>
  <p:sldIdLst>
    <p:sldId id="354" r:id="rId2"/>
    <p:sldId id="355" r:id="rId3"/>
    <p:sldId id="358" r:id="rId4"/>
    <p:sldId id="359" r:id="rId5"/>
    <p:sldId id="360" r:id="rId6"/>
    <p:sldId id="356" r:id="rId7"/>
    <p:sldId id="361" r:id="rId8"/>
    <p:sldId id="357" r:id="rId9"/>
    <p:sldId id="364" r:id="rId10"/>
    <p:sldId id="365" r:id="rId11"/>
    <p:sldId id="366" r:id="rId12"/>
    <p:sldId id="363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451AB2"/>
    <a:srgbClr val="FF0000"/>
    <a:srgbClr val="FFFF66"/>
    <a:srgbClr val="352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33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F69C99B-94D7-4140-A4B5-0A369904DF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69C723-4899-4174-BBC5-0B8D87270D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D722C3-0434-4C51-AF1A-16DD9AD430DF}" type="datetimeFigureOut">
              <a:rPr lang="ru-RU"/>
              <a:pPr>
                <a:defRPr/>
              </a:pPr>
              <a:t>18.04.2024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802488D2-F2CB-4256-B30F-E2E8981B3D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FFC8B09-1CEB-4703-9B35-6C76DE04E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36407B-DAA7-4326-9149-A4251D6E26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A5E8E4-FE51-4878-BEBE-E421E41E6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126E08-443E-4E2E-9D72-722F0ABB18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6E08-443E-4E2E-9D72-722F0ABB1868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1242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6E08-443E-4E2E-9D72-722F0ABB1868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43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6E08-443E-4E2E-9D72-722F0ABB1868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98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95344C9B-868C-41E5-9728-05394B740D92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39D96A0A-0163-48F9-84F0-98E6F381091C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E5F1128E-17CB-4A78-9BFC-8BBCD2DB2BFE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8EE96247-C721-40E1-9A7D-9754D173BFDE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0C5D0145-C68C-4A96-AE16-929CC499AF9F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C59868C9-AB89-4051-86BE-4F16C05D1DED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D6D96114-DD61-470D-A25E-5DB87D69BFAA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381FF6F8-4AF5-431C-92DC-64FC7A297ED2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997A7019-DA30-4F33-A2C9-A10E9AB42240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65B92AD0-866B-414B-8312-1991FE938CD9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E74B666C-4CE6-495F-B0AE-96EFD27B1C59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7C73CDF-8B8E-4584-854A-5888F0DF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D914F5B-E9F1-4D61-BEF8-21EE0C73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D33ADB-D443-4EB1-9500-3C1BFB48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17299921-83C2-4B7A-BF19-EE52AE040F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65309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9514-DA0E-4C58-BA1A-52937A05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291AC-2855-4058-9F68-8F1BE437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DCA98-E15B-451D-A365-F0CF27FF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3D7B45F4-F086-4E07-9A24-B37DA26027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1655194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EF3AD3-B146-4227-8491-AB76FF850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ru-RU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0102F-7AAF-4490-BAD3-ECE26211B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ru-RU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BBC8B1-62C0-4659-BECB-165FEDA58FD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B10A95-8EF7-40FE-871A-565F53E6AE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EA17F2-6468-4D39-85A7-A60DAEB4CA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70DB95F5-DD9E-4D5D-AAB3-BEEEF76E5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311314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E8E6-ADC8-470F-9D16-835665A9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C34A-3700-4551-821F-6B189D15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8EA7B-8554-4272-BB1E-875ABAC8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4BDF381E-1928-4599-9931-ADF306A72E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606900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5263CE-9644-433C-B431-C8E2F4483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ru-RU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58C3C3-3982-41E7-96CD-D23DF254C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ru-RU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CAF0A6-0F36-4827-B87B-D7A4C895B6A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4665B49-9128-4674-B9C6-1EB342C1B8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189EC-7315-4F78-8220-24472C6A8B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4E9892D1-7619-4B64-9EB1-CDC7814A35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9146245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50C3AF-5395-40EB-BAC8-CA6097B5094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5DF6F1-39B9-42C9-899A-7D13C3146F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96B2AB-E96E-4E4C-B52E-CFB333F692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4287F634-7773-4E87-A1DC-7B06DFF654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319235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7DC2-3CDB-44C5-A3E7-D310447C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9EBB3-7832-468A-BB8F-956803E1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2899D-D584-474F-A572-F2E8B271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0B5381FE-0BD0-41C5-9676-FEF9785AED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279194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9864-AC6F-407D-8D26-C8D71566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0146-0F34-4459-BE4C-4DC3821A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E7A0-9ABD-4D73-A6CD-343BA83E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B373143F-470B-440C-A35C-2F7497DEDF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238513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ED157-9C99-420C-99AC-3F079CDC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A3F02-257C-4C99-9DA1-E280B6C8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890BB-2A0D-4549-B277-73A95EA7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4F65C8AE-171E-430F-81DA-1E0752D29E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02434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0867-B214-47B8-88DC-FCB6E994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ED47-504C-436E-9659-04AB23CE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C5314-B0C3-4B63-91FC-93171E32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0DC457CA-DC05-4F39-A84A-FD6899962A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706729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5F0C12-C3C4-466F-8296-96C8547C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DA351E-0A9E-4253-B97D-6F621FE8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03356A-BE63-44BD-BF8F-81375EF7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58E69496-D692-49BF-B196-0946EB5C8E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14071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C21A2B7-D45B-449A-A3D8-69E25AD2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ADA21C-2430-473C-920A-15BC5E72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727801-98D5-445D-A531-6BA4DE3E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9FA5CE4D-093E-4B26-B6ED-5EF31CE615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22277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4FA00-7059-4955-8CEC-1681316F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A52B3C9-8773-4FD7-B6CC-AF9DA2E6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649FE3-0327-4939-BC3F-36936A60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B3019FD5-6026-4714-8A30-11306855A7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50751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F96E3F-FB6D-498B-BC8C-D19E3295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86B6EE-9D93-47B4-9C4D-D0E465D2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76F472-58A0-4F9C-BE01-40D34788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79A320F1-C8A4-4096-946A-9A7F46FB15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81439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D4B5A6-9942-4F31-AB52-15F6853B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D8B264-F572-4AD1-8947-4462E1B8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F96B0F-97DD-4E8C-986E-2888F6E1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BDB9D250-07C3-4CC7-98BD-60564DD8EE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3515225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A5442B-D32B-4642-9C39-2ADC2A04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76FBB7-8FB6-446B-B763-6F66E828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E3FD0-BE31-49CF-9B7F-BDB1AD8F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Page </a:t>
            </a:r>
            <a:fld id="{74E5C3EC-532A-4DFD-8E59-65F30F9752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10234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>
            <a:extLst>
              <a:ext uri="{FF2B5EF4-FFF2-40B4-BE49-F238E27FC236}">
                <a16:creationId xmlns:a16="http://schemas.microsoft.com/office/drawing/2014/main" id="{8D4E4E78-43E5-4787-84AC-F4B4BED21056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E4CACC7-2D3A-4AF7-BF00-D9B888A05410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A69E0A2-7493-4B69-8322-0E44BA61426D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79C1AAE-430A-4044-8F40-A1FC2B7FF3C7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CD67CF9-56E0-486F-9276-388C570AB3B2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B0F2EED-6AA4-4D09-9FFC-D18D92CA6A8B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FBFD4AB-DC91-4217-8563-1812E37F03BE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EFD291E-EA30-4C62-8EE7-902BD4EDB57B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98437A7-9EEE-4D6C-9C4F-6CEFFCA86E49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B64F65D-5380-43F4-BFCD-4F0DFF8805EC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B343D7E-184F-42E2-A7FB-07281A483C65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86DB1B90-651A-4021-93DE-49D225481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A24E24D4-EE9A-4421-B84E-B6BFEDDF1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E6BC6-2ACD-4A04-89F7-C05D6F34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55CD7-DEE4-4C20-B360-AF62A5BD6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2B5BA-73BD-4943-88DD-60CA42440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ru-RU" altLang="ru-RU"/>
              <a:t>Page </a:t>
            </a:r>
            <a:fld id="{1F3546FB-67F6-42F6-B3DC-F23F80EB9C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02" r:id="rId2"/>
    <p:sldLayoutId id="2147485003" r:id="rId3"/>
    <p:sldLayoutId id="2147485004" r:id="rId4"/>
    <p:sldLayoutId id="2147485005" r:id="rId5"/>
    <p:sldLayoutId id="2147485006" r:id="rId6"/>
    <p:sldLayoutId id="2147485007" r:id="rId7"/>
    <p:sldLayoutId id="2147485008" r:id="rId8"/>
    <p:sldLayoutId id="2147485009" r:id="rId9"/>
    <p:sldLayoutId id="2147485010" r:id="rId10"/>
    <p:sldLayoutId id="2147485032" r:id="rId11"/>
    <p:sldLayoutId id="2147485011" r:id="rId12"/>
    <p:sldLayoutId id="2147485033" r:id="rId13"/>
    <p:sldLayoutId id="2147485012" r:id="rId14"/>
    <p:sldLayoutId id="2147485013" r:id="rId15"/>
    <p:sldLayoutId id="2147485014" r:id="rId16"/>
  </p:sldLayoutIdLst>
  <p:transition spd="slow">
    <p:circl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>
            <a:extLst>
              <a:ext uri="{FF2B5EF4-FFF2-40B4-BE49-F238E27FC236}">
                <a16:creationId xmlns:a16="http://schemas.microsoft.com/office/drawing/2014/main" id="{3E46EBF5-7F4B-4AAB-9C1B-E85A435BF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858000" cy="685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200" dirty="0">
                <a:solidFill>
                  <a:schemeClr val="tx1"/>
                </a:solidFill>
              </a:rPr>
              <a:t>Муниципальное автономное общеобразовательное </a:t>
            </a:r>
            <a:r>
              <a:rPr lang="ru-RU" sz="1200" dirty="0" smtClean="0">
                <a:solidFill>
                  <a:schemeClr val="tx1"/>
                </a:solidFill>
              </a:rPr>
              <a:t>учреждение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 «</a:t>
            </a:r>
            <a:r>
              <a:rPr lang="ru-RU" sz="1200" dirty="0">
                <a:solidFill>
                  <a:schemeClr val="tx1"/>
                </a:solidFill>
              </a:rPr>
              <a:t>Средняя школа </a:t>
            </a:r>
            <a:r>
              <a:rPr lang="ru-RU" sz="1200" dirty="0" smtClean="0">
                <a:solidFill>
                  <a:schemeClr val="tx1"/>
                </a:solidFill>
              </a:rPr>
              <a:t>№17 </a:t>
            </a:r>
            <a:r>
              <a:rPr lang="ru-RU" sz="1200" dirty="0">
                <a:solidFill>
                  <a:schemeClr val="tx1"/>
                </a:solidFill>
              </a:rPr>
              <a:t>с углубленным изучением отдельных предметов»</a:t>
            </a:r>
            <a:r>
              <a:rPr lang="ru-RU" sz="1200" dirty="0"/>
              <a:t> </a:t>
            </a:r>
            <a:br>
              <a:rPr lang="ru-RU" sz="1200" dirty="0"/>
            </a:br>
            <a:r>
              <a:rPr lang="ru-RU" altLang="ru-RU" sz="4000" b="1" dirty="0" smtClean="0"/>
              <a:t> </a:t>
            </a:r>
            <a:r>
              <a:rPr lang="ru-RU" altLang="ru-RU" sz="4000" b="1" dirty="0"/>
              <a:t/>
            </a:r>
            <a:br>
              <a:rPr lang="ru-RU" altLang="ru-RU" sz="4000" b="1" dirty="0"/>
            </a:br>
            <a:r>
              <a:rPr lang="ru-RU" altLang="ru-RU" sz="4000" b="1" dirty="0" smtClean="0">
                <a:solidFill>
                  <a:schemeClr val="tx1"/>
                </a:solidFill>
              </a:rPr>
              <a:t>Информация для родителей и выпускников 9 классов</a:t>
            </a:r>
            <a:endParaRPr lang="ru-RU" alt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Преимущества обучения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профильных классах нашей школы: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24000"/>
            <a:ext cx="7086600" cy="50292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обучение </a:t>
            </a:r>
            <a:r>
              <a:rPr lang="ru-RU" dirty="0"/>
              <a:t>с использованием лабораторий и ресурсов организаций – партнеров школы на основе </a:t>
            </a:r>
            <a:r>
              <a:rPr lang="ru-RU" dirty="0" smtClean="0"/>
              <a:t>Договоров и Соглашений </a:t>
            </a:r>
            <a:r>
              <a:rPr lang="ru-RU" dirty="0"/>
              <a:t>о </a:t>
            </a:r>
            <a:r>
              <a:rPr lang="ru-RU" dirty="0" smtClean="0"/>
              <a:t>сотрудничестве для классов</a:t>
            </a:r>
            <a:r>
              <a:rPr lang="ru-RU" dirty="0" smtClean="0"/>
              <a:t> естественно-научного профиля с: 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ФГБОУВО «Уральский государственный медицинский университет»;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Каменск-Уральский </a:t>
            </a:r>
            <a:r>
              <a:rPr lang="ru-RU" dirty="0"/>
              <a:t>филиал ГБПОУ "Свердловский областной медицинский </a:t>
            </a:r>
            <a:r>
              <a:rPr lang="ru-RU" dirty="0" smtClean="0"/>
              <a:t>колледж»;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«РЖД-Медицина» г. Екатеринбург»</a:t>
            </a:r>
            <a:endParaRPr lang="ru-RU" dirty="0" smtClean="0"/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ru-RU" dirty="0" smtClean="0"/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ru-RU" sz="1600" dirty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572568376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Преимущества обучения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профильных классах нашей школы: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24000"/>
            <a:ext cx="7086600" cy="50292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обучение </a:t>
            </a:r>
            <a:r>
              <a:rPr lang="ru-RU" dirty="0"/>
              <a:t>с использованием лабораторий и ресурсов организаций – партнеров школы на основе </a:t>
            </a:r>
            <a:r>
              <a:rPr lang="ru-RU" dirty="0" smtClean="0"/>
              <a:t>Договоров и Соглашений </a:t>
            </a:r>
            <a:r>
              <a:rPr lang="ru-RU" dirty="0"/>
              <a:t>о </a:t>
            </a:r>
            <a:r>
              <a:rPr lang="ru-RU" dirty="0" smtClean="0"/>
              <a:t>сотрудничестве для классов</a:t>
            </a:r>
            <a:r>
              <a:rPr lang="ru-RU" dirty="0" smtClean="0"/>
              <a:t> социально - экономического профиля с: 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ФГБОУВО «Уральский </a:t>
            </a:r>
            <a:r>
              <a:rPr lang="ru-RU" dirty="0" smtClean="0"/>
              <a:t>государственный экономический университет</a:t>
            </a:r>
            <a:r>
              <a:rPr lang="ru-RU" dirty="0" smtClean="0"/>
              <a:t>»;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Центробанк РФ;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endParaRPr lang="ru-RU" dirty="0" smtClean="0"/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endParaRPr lang="ru-RU" dirty="0" smtClean="0"/>
          </a:p>
          <a:p>
            <a:pPr lvl="0" algn="just">
              <a:lnSpc>
                <a:spcPct val="15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1692967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6781800" cy="38814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1" i="1" dirty="0">
                <a:latin typeface="Monotype Corsiva" panose="03010101010201010101" pitchFamily="66" charset="0"/>
              </a:rPr>
              <a:t>Учеба – это привилегия, от которой нельзя отказываться, необходимо использовать любые возможности получить качественное образование.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987952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629399" cy="132080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Уважаемые </a:t>
            </a:r>
            <a:r>
              <a:rPr lang="ru-RU" sz="2000" b="1" dirty="0" smtClean="0">
                <a:solidFill>
                  <a:schemeClr val="tx1"/>
                </a:solidFill>
              </a:rPr>
              <a:t>родители и выпускники </a:t>
            </a:r>
            <a:r>
              <a:rPr lang="ru-RU" sz="2000" b="1" dirty="0">
                <a:solidFill>
                  <a:schemeClr val="tx1"/>
                </a:solidFill>
              </a:rPr>
              <a:t>9-ых классов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6629400" cy="3881437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/>
              <a:t>Если </a:t>
            </a:r>
            <a:r>
              <a:rPr lang="ru-RU" dirty="0"/>
              <a:t>подросток мечтает о карьерном росте и покорении </a:t>
            </a:r>
            <a:r>
              <a:rPr lang="ru-RU" dirty="0" smtClean="0"/>
              <a:t>вершин, то он должен обязательно пойти к нам в 10 класс. </a:t>
            </a:r>
            <a:r>
              <a:rPr lang="ru-RU" dirty="0"/>
              <a:t>Обучение в старших классах позволит качественно подготовиться к ЕГЭ, сдать его и поступить в высшее учебное заведение. Соответственно, ребёнок сможет претендовать на более крутые и высокооплачиваемые </a:t>
            </a:r>
            <a:r>
              <a:rPr lang="ru-RU" dirty="0" smtClean="0"/>
              <a:t>специальности впоследствии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08541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629399" cy="132080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Уважаемые </a:t>
            </a:r>
            <a:r>
              <a:rPr lang="ru-RU" sz="2000" b="1" dirty="0" smtClean="0">
                <a:solidFill>
                  <a:schemeClr val="tx1"/>
                </a:solidFill>
              </a:rPr>
              <a:t>родители и выпускники </a:t>
            </a:r>
            <a:r>
              <a:rPr lang="ru-RU" sz="2000" b="1" dirty="0">
                <a:solidFill>
                  <a:schemeClr val="tx1"/>
                </a:solidFill>
              </a:rPr>
              <a:t>9-ых классов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/>
              <a:t>Аттестат </a:t>
            </a:r>
            <a:r>
              <a:rPr lang="ru-RU" dirty="0"/>
              <a:t>о полном среднем общем </a:t>
            </a:r>
            <a:r>
              <a:rPr lang="ru-RU" dirty="0" smtClean="0"/>
              <a:t>образовании, который  </a:t>
            </a:r>
            <a:r>
              <a:rPr lang="ru-RU" dirty="0"/>
              <a:t>получают после 11 класса, </a:t>
            </a:r>
            <a:r>
              <a:rPr lang="ru-RU" dirty="0" smtClean="0"/>
              <a:t>ценится </a:t>
            </a:r>
            <a:r>
              <a:rPr lang="ru-RU" dirty="0"/>
              <a:t>на рынке труда куда выше, чем </a:t>
            </a:r>
            <a:r>
              <a:rPr lang="ru-RU" dirty="0" smtClean="0"/>
              <a:t>аттестат </a:t>
            </a:r>
            <a:r>
              <a:rPr lang="ru-RU" dirty="0"/>
              <a:t>об окончании лишь девяти классов. Поэтому ребята, окончившие 11 </a:t>
            </a:r>
            <a:r>
              <a:rPr lang="ru-RU" dirty="0" smtClean="0"/>
              <a:t>классов становятся студентами различных вузов, что дает им возможность быть </a:t>
            </a:r>
            <a:r>
              <a:rPr lang="ru-RU" dirty="0" smtClean="0"/>
              <a:t>более </a:t>
            </a:r>
            <a:r>
              <a:rPr lang="ru-RU" dirty="0" smtClean="0"/>
              <a:t>конкурентоспособными и востребованными в различных отраслях производства, </a:t>
            </a:r>
            <a:r>
              <a:rPr lang="ru-RU" dirty="0"/>
              <a:t>н</a:t>
            </a:r>
            <a:r>
              <a:rPr lang="ru-RU" dirty="0" smtClean="0"/>
              <a:t>ауки и творчества.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982988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629399" cy="132080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Уважаемые </a:t>
            </a:r>
            <a:r>
              <a:rPr lang="ru-RU" sz="2000" b="1" dirty="0" smtClean="0">
                <a:solidFill>
                  <a:schemeClr val="tx1"/>
                </a:solidFill>
              </a:rPr>
              <a:t>родители и выпускники </a:t>
            </a:r>
            <a:r>
              <a:rPr lang="ru-RU" sz="2000" b="1" dirty="0">
                <a:solidFill>
                  <a:schemeClr val="tx1"/>
                </a:solidFill>
              </a:rPr>
              <a:t>9-ых классов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28800"/>
            <a:ext cx="6553199" cy="4213225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/>
              <a:t>Ответ </a:t>
            </a:r>
            <a:r>
              <a:rPr lang="ru-RU" dirty="0"/>
              <a:t>на вопрос, что лучше — колледж или 10 класс, знают только родители и ребёнок. Часто в колледж идут, чтобы быстрее начать работать, ведь там осваиваешь профессию. Но если </a:t>
            </a:r>
            <a:r>
              <a:rPr lang="ru-RU" dirty="0" smtClean="0"/>
              <a:t>учиться </a:t>
            </a:r>
            <a:r>
              <a:rPr lang="ru-RU" dirty="0"/>
              <a:t>в школе </a:t>
            </a:r>
            <a:r>
              <a:rPr lang="ru-RU" dirty="0" smtClean="0"/>
              <a:t>11 лет, </a:t>
            </a:r>
            <a:r>
              <a:rPr lang="ru-RU" dirty="0"/>
              <a:t>сдать ЕГЭ и поступить в вуз — уровень и престиж доступных профессий вместе с шансами на последующий карьерный рост резко повысятся. </a:t>
            </a:r>
          </a:p>
        </p:txBody>
      </p:sp>
    </p:spTree>
    <p:extLst>
      <p:ext uri="{BB962C8B-B14F-4D97-AF65-F5344CB8AC3E}">
        <p14:creationId xmlns:p14="http://schemas.microsoft.com/office/powerpoint/2010/main" val="3952468196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629399" cy="132080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Уважаемые </a:t>
            </a:r>
            <a:r>
              <a:rPr lang="ru-RU" sz="2000" b="1" dirty="0" smtClean="0">
                <a:solidFill>
                  <a:schemeClr val="tx1"/>
                </a:solidFill>
              </a:rPr>
              <a:t>родители и выпускники </a:t>
            </a:r>
            <a:r>
              <a:rPr lang="ru-RU" sz="2000" b="1" dirty="0">
                <a:solidFill>
                  <a:schemeClr val="tx1"/>
                </a:solidFill>
              </a:rPr>
              <a:t>9-ых классов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913" y="1676400"/>
            <a:ext cx="6553199" cy="4594225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/>
              <a:t>Нередко </a:t>
            </a:r>
            <a:r>
              <a:rPr lang="ru-RU" dirty="0"/>
              <a:t>подростки сомневаются, стоит ли переходить в 10 класс, из-за неудовлетворительной успеваемости.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Но оценки всегда можно подтянуть. Учёба в 10 и 11 классах даст ребёнку время на манёвр, особенно если он ещё не определился с конкретной специальностью. Другим отрицательным отличием колледжа от 10 класса можно назвать раннюю смену коллектива и необходимость резкой адаптации. Как правило, привыкнуть к новой учебной среде легче, окончив все 11 классов.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899962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553200" cy="154940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Рассмотрим основные преимущества обучения в </a:t>
            </a:r>
            <a:r>
              <a:rPr lang="ru-RU" sz="2000" b="1" dirty="0" smtClean="0">
                <a:solidFill>
                  <a:schemeClr val="tx1"/>
                </a:solidFill>
              </a:rPr>
              <a:t>10-11 </a:t>
            </a:r>
            <a:r>
              <a:rPr lang="ru-RU" sz="2000" b="1" dirty="0">
                <a:solidFill>
                  <a:schemeClr val="tx1"/>
                </a:solidFill>
              </a:rPr>
              <a:t>классах.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0"/>
            <a:ext cx="7010400" cy="50292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 smtClean="0"/>
              <a:t>Возможность </a:t>
            </a:r>
            <a:r>
              <a:rPr lang="ru-RU" b="1" dirty="0"/>
              <a:t>поступления в институт. </a:t>
            </a:r>
            <a:endParaRPr lang="ru-RU" b="1" dirty="0" smtClean="0"/>
          </a:p>
          <a:p>
            <a:pPr marL="0" lvl="0" indent="0" algn="just">
              <a:buNone/>
            </a:pPr>
            <a:r>
              <a:rPr lang="ru-RU" sz="1600" dirty="0" smtClean="0"/>
              <a:t>После </a:t>
            </a:r>
            <a:r>
              <a:rPr lang="ru-RU" sz="1600" dirty="0"/>
              <a:t>окончания 11-го класса ребенок может смело подавать документы в любой университет. </a:t>
            </a:r>
            <a:endParaRPr lang="ru-RU" sz="1600" dirty="0" smtClean="0"/>
          </a:p>
          <a:p>
            <a:pPr marL="0" lvl="0" indent="0" algn="ctr">
              <a:buNone/>
            </a:pPr>
            <a:r>
              <a:rPr lang="ru-RU" b="1" dirty="0" smtClean="0"/>
              <a:t>Дополнительное </a:t>
            </a:r>
            <a:r>
              <a:rPr lang="ru-RU" b="1" dirty="0"/>
              <a:t>время для выбора будущей специальности.</a:t>
            </a:r>
            <a:r>
              <a:rPr lang="ru-RU" dirty="0"/>
              <a:t>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ребенок до сих пор не определился с профессией или сомневается в своем выборе, то у него будет еще два года для решения данной проблемы.</a:t>
            </a:r>
          </a:p>
          <a:p>
            <a:pPr marL="0" lvl="0" indent="0" algn="ctr">
              <a:buNone/>
            </a:pPr>
            <a:r>
              <a:rPr lang="ru-RU" b="1" dirty="0"/>
              <a:t>Изучение профильных </a:t>
            </a:r>
            <a:r>
              <a:rPr lang="ru-RU" b="1" dirty="0" smtClean="0"/>
              <a:t>предметов </a:t>
            </a:r>
            <a:r>
              <a:rPr lang="ru-RU" b="1" dirty="0"/>
              <a:t>для подготовки к поступлению</a:t>
            </a:r>
            <a:r>
              <a:rPr lang="ru-RU" dirty="0"/>
              <a:t>.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поступления на ту или иную специальность необходимо сдавать не только обязательные, но и профильные экзамены. Благодаря выбору профиля класса в течение двух лет подросток может более углубленно изучать необходимые предметы и подготовиться к поступлению на выбранную специальность.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353336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2000"/>
            <a:ext cx="8610600" cy="528002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b="1" dirty="0" smtClean="0"/>
              <a:t>В 2024 – 2025 учебном году</a:t>
            </a: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в нашей школе планируется</a:t>
            </a:r>
          </a:p>
          <a:p>
            <a:pPr marL="0" indent="0" algn="ctr">
              <a:buNone/>
            </a:pPr>
            <a:r>
              <a:rPr lang="ru-RU" dirty="0" smtClean="0"/>
              <a:t>обучение </a:t>
            </a:r>
            <a:r>
              <a:rPr lang="ru-RU" dirty="0"/>
              <a:t>на уровне среднего общего </a:t>
            </a:r>
            <a:r>
              <a:rPr lang="ru-RU" dirty="0" smtClean="0"/>
              <a:t>образования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по следующим профилям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/>
              <a:t>естественно-научный, </a:t>
            </a:r>
            <a:endParaRPr lang="ru-RU" dirty="0" smtClean="0"/>
          </a:p>
          <a:p>
            <a:pPr algn="ctr"/>
            <a:r>
              <a:rPr lang="ru-RU" dirty="0" smtClean="0"/>
              <a:t>социально-экономический.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992633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Преимущества обучения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профильных классах нашей школы: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86000"/>
            <a:ext cx="7086600" cy="37338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изучение </a:t>
            </a:r>
            <a:r>
              <a:rPr lang="ru-RU" dirty="0"/>
              <a:t>отдельных учебных предметов на углубленном </a:t>
            </a:r>
            <a:r>
              <a:rPr lang="ru-RU" dirty="0" smtClean="0"/>
              <a:t>уровне (углубленное изучение химии </a:t>
            </a:r>
            <a:r>
              <a:rPr lang="ru-RU" dirty="0"/>
              <a:t>и биологии для естественно – научного </a:t>
            </a:r>
            <a:r>
              <a:rPr lang="ru-RU" dirty="0" smtClean="0"/>
              <a:t>профиля и углубленное изучение географии, обществознания </a:t>
            </a:r>
            <a:r>
              <a:rPr lang="ru-RU" dirty="0"/>
              <a:t>и математики для социально – </a:t>
            </a:r>
            <a:r>
              <a:rPr lang="ru-RU" dirty="0" smtClean="0"/>
              <a:t>экономического</a:t>
            </a:r>
            <a:r>
              <a:rPr lang="ru-RU" dirty="0" smtClean="0"/>
              <a:t>);</a:t>
            </a:r>
            <a:endParaRPr lang="ru-RU" dirty="0"/>
          </a:p>
          <a:p>
            <a:pPr lvl="0" algn="just"/>
            <a:r>
              <a:rPr lang="ru-RU" dirty="0"/>
              <a:t>индивидуальные учебные планы и траектории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066193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Преимущества обучения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профильных классах нашей школы: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362200"/>
            <a:ext cx="7086600" cy="4191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высокопрофессиональные </a:t>
            </a:r>
            <a:r>
              <a:rPr lang="ru-RU" dirty="0"/>
              <a:t>преподаватели школы и ВУЗов, уникальные программы факультативов и элективных курсов</a:t>
            </a:r>
            <a:r>
              <a:rPr lang="ru-RU" dirty="0" smtClean="0"/>
              <a:t>;</a:t>
            </a:r>
          </a:p>
          <a:p>
            <a:pPr lvl="0" algn="just">
              <a:lnSpc>
                <a:spcPct val="150000"/>
              </a:lnSpc>
            </a:pPr>
            <a:r>
              <a:rPr lang="ru-RU" dirty="0"/>
              <a:t>изучение предметов "непрофильного" характера для тех, кто не до конца определился с перспективами обучения</a:t>
            </a:r>
            <a:r>
              <a:rPr lang="ru-RU" dirty="0" smtClean="0"/>
              <a:t>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качественная подготовка к </a:t>
            </a:r>
            <a:r>
              <a:rPr lang="ru-RU" dirty="0" smtClean="0"/>
              <a:t>ЕГЭ;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100 % поступление в вузы</a:t>
            </a:r>
            <a:r>
              <a:rPr lang="ru-RU" dirty="0" smtClean="0"/>
              <a:t>.</a:t>
            </a:r>
            <a:endParaRPr lang="ru-RU" dirty="0"/>
          </a:p>
          <a:p>
            <a:pPr lvl="0" algn="just">
              <a:lnSpc>
                <a:spcPct val="15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9013094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BLSTRIP</Template>
  <TotalTime>1654</TotalTime>
  <Words>600</Words>
  <Application>Microsoft Office PowerPoint</Application>
  <PresentationFormat>Экран (4:3)</PresentationFormat>
  <Paragraphs>49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Monotype Corsiva</vt:lpstr>
      <vt:lpstr>Trebuchet MS</vt:lpstr>
      <vt:lpstr>Wingdings 3</vt:lpstr>
      <vt:lpstr>Аспект</vt:lpstr>
      <vt:lpstr>Муниципальное автономное общеобразовательное учреждение  «Средняя школа №17 с углубленным изучением отдельных предметов»    Информация для родителей и выпускников 9 классов</vt:lpstr>
      <vt:lpstr>Уважаемые родители и выпускники 9-ых классов </vt:lpstr>
      <vt:lpstr>Уважаемые родители и выпускники 9-ых классов </vt:lpstr>
      <vt:lpstr>Уважаемые родители и выпускники 9-ых классов </vt:lpstr>
      <vt:lpstr>Уважаемые родители и выпускники 9-ых классов </vt:lpstr>
      <vt:lpstr>Рассмотрим основные преимущества обучения в 10-11 классах. </vt:lpstr>
      <vt:lpstr>Презентация PowerPoint</vt:lpstr>
      <vt:lpstr>Преимущества обучения  в профильных классах нашей школы: </vt:lpstr>
      <vt:lpstr>Преимущества обучения  в профильных классах нашей школы: </vt:lpstr>
      <vt:lpstr>Преимущества обучения  в профильных классах нашей школы: </vt:lpstr>
      <vt:lpstr>Преимущества обучения  в профильных классах нашей школы: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Коля</dc:creator>
  <cp:lastModifiedBy>User</cp:lastModifiedBy>
  <cp:revision>310</cp:revision>
  <cp:lastPrinted>1601-01-01T00:00:00Z</cp:lastPrinted>
  <dcterms:created xsi:type="dcterms:W3CDTF">1601-01-01T00:00:00Z</dcterms:created>
  <dcterms:modified xsi:type="dcterms:W3CDTF">2024-04-18T11:12:32Z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